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9" autoAdjust="0"/>
    <p:restoredTop sz="94660"/>
  </p:normalViewPr>
  <p:slideViewPr>
    <p:cSldViewPr snapToGrid="0">
      <p:cViewPr varScale="1">
        <p:scale>
          <a:sx n="96" d="100"/>
          <a:sy n="96" d="100"/>
        </p:scale>
        <p:origin x="294"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 un" userId="21322b6ff32a83d7" providerId="LiveId" clId="{9FD5A78C-F958-4347-929E-5630E6AE60B6}"/>
    <pc:docChg chg="modSld">
      <pc:chgData name="vi un" userId="21322b6ff32a83d7" providerId="LiveId" clId="{9FD5A78C-F958-4347-929E-5630E6AE60B6}" dt="2026-10-10T05:18:53.272" v="27" actId="20577"/>
      <pc:docMkLst>
        <pc:docMk/>
      </pc:docMkLst>
      <pc:sldChg chg="modSp mod">
        <pc:chgData name="vi un" userId="21322b6ff32a83d7" providerId="LiveId" clId="{9FD5A78C-F958-4347-929E-5630E6AE60B6}" dt="2026-10-10T05:17:48.444" v="1" actId="20577"/>
        <pc:sldMkLst>
          <pc:docMk/>
          <pc:sldMk cId="3686530774" sldId="256"/>
        </pc:sldMkLst>
        <pc:spChg chg="mod">
          <ac:chgData name="vi un" userId="21322b6ff32a83d7" providerId="LiveId" clId="{9FD5A78C-F958-4347-929E-5630E6AE60B6}" dt="2026-10-10T05:17:48.444" v="1" actId="20577"/>
          <ac:spMkLst>
            <pc:docMk/>
            <pc:sldMk cId="3686530774" sldId="256"/>
            <ac:spMk id="9" creationId="{69AC318C-22F7-6986-79B1-6065204F39AE}"/>
          </ac:spMkLst>
        </pc:spChg>
      </pc:sldChg>
      <pc:sldChg chg="modSp mod">
        <pc:chgData name="vi un" userId="21322b6ff32a83d7" providerId="LiveId" clId="{9FD5A78C-F958-4347-929E-5630E6AE60B6}" dt="2026-10-10T05:18:53.272" v="27" actId="20577"/>
        <pc:sldMkLst>
          <pc:docMk/>
          <pc:sldMk cId="3937307152" sldId="258"/>
        </pc:sldMkLst>
        <pc:spChg chg="mod">
          <ac:chgData name="vi un" userId="21322b6ff32a83d7" providerId="LiveId" clId="{9FD5A78C-F958-4347-929E-5630E6AE60B6}" dt="2026-10-10T05:18:53.272" v="27" actId="20577"/>
          <ac:spMkLst>
            <pc:docMk/>
            <pc:sldMk cId="3937307152" sldId="258"/>
            <ac:spMk id="2" creationId="{1B1FD22D-5397-29BD-EF94-7EF6FF02E63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lt-LT"/>
              <a:t>Spustelėję redaguokite stilių</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lt-LT"/>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lt-LT"/>
              <a:t>Spustelėję redaguokite stilių</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lt-LT"/>
              <a:t>Spustelėję redaguokite stilių</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a:t>Spustelėję redaguokite stilių</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lt-LT"/>
              <a:t>Spustelėję redaguokite stilių</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lt-LT"/>
              <a:t>Spustelėję redaguokite stilių</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a:t>Spustelėję redaguokite stilių</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lt-LT"/>
              <a:t>Spustelėję redaguokite stilių</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a:t>Spustelėję redaguokite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lt-LT"/>
              <a:t>Spustelėję redaguokite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lt-LT"/>
              <a:t>Spustelėję redaguokite stilių</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lt-LT"/>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lt-LT"/>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lt-LT"/>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lt-LT"/>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lt-LT"/>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lt-LT"/>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lt-LT"/>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lt-LT"/>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lt-LT"/>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lt-LT"/>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lt-LT"/>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lt-LT"/>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lt-LT"/>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lt-LT"/>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lt-LT"/>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lt-LT"/>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lt-LT"/>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lt-LT"/>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lt-LT"/>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lt-LT"/>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lt-LT"/>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lt-LT"/>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lt-LT"/>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lt-LT"/>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lt-LT"/>
              <a:t>Spustelėję redaguokite stilių</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10/10/2026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veikslėlis 6">
            <a:extLst>
              <a:ext uri="{FF2B5EF4-FFF2-40B4-BE49-F238E27FC236}">
                <a16:creationId xmlns:a16="http://schemas.microsoft.com/office/drawing/2014/main" id="{1A3BEC7B-4E88-3DBC-EB29-91BFD4A275F8}"/>
              </a:ext>
            </a:extLst>
          </p:cNvPr>
          <p:cNvPicPr>
            <a:picLocks noChangeAspect="1"/>
          </p:cNvPicPr>
          <p:nvPr/>
        </p:nvPicPr>
        <p:blipFill>
          <a:blip r:embed="rId2"/>
          <a:stretch>
            <a:fillRect/>
          </a:stretch>
        </p:blipFill>
        <p:spPr>
          <a:xfrm rot="16200000">
            <a:off x="7509892" y="780482"/>
            <a:ext cx="3711390" cy="4948519"/>
          </a:xfrm>
          <a:prstGeom prst="rect">
            <a:avLst/>
          </a:prstGeom>
        </p:spPr>
      </p:pic>
      <p:sp>
        <p:nvSpPr>
          <p:cNvPr id="9" name="TextBox 8">
            <a:extLst>
              <a:ext uri="{FF2B5EF4-FFF2-40B4-BE49-F238E27FC236}">
                <a16:creationId xmlns:a16="http://schemas.microsoft.com/office/drawing/2014/main" id="{69AC318C-22F7-6986-79B1-6065204F39AE}"/>
              </a:ext>
            </a:extLst>
          </p:cNvPr>
          <p:cNvSpPr txBox="1"/>
          <p:nvPr/>
        </p:nvSpPr>
        <p:spPr>
          <a:xfrm>
            <a:off x="1553818" y="2377578"/>
            <a:ext cx="5145156" cy="1908215"/>
          </a:xfrm>
          <a:prstGeom prst="rect">
            <a:avLst/>
          </a:prstGeom>
          <a:noFill/>
        </p:spPr>
        <p:txBody>
          <a:bodyPr wrap="square" rtlCol="0">
            <a:spAutoFit/>
          </a:bodyPr>
          <a:lstStyle/>
          <a:p>
            <a:r>
              <a:rPr lang="lt-LT" sz="2000" dirty="0">
                <a:latin typeface="Times New Roman" panose="02020603050405020304" pitchFamily="18" charset="0"/>
                <a:cs typeface="Times New Roman" panose="02020603050405020304" pitchFamily="18" charset="0"/>
              </a:rPr>
              <a:t>Panevėžio lopšelis-darželis ,,Puriena“</a:t>
            </a:r>
          </a:p>
          <a:p>
            <a:r>
              <a:rPr lang="lt-LT" sz="2000" dirty="0">
                <a:latin typeface="Times New Roman" panose="02020603050405020304" pitchFamily="18" charset="0"/>
                <a:cs typeface="Times New Roman" panose="02020603050405020304" pitchFamily="18" charset="0"/>
              </a:rPr>
              <a:t>,,Smalsučių grupės ugdytiniai 4 m.</a:t>
            </a:r>
          </a:p>
          <a:p>
            <a:endParaRPr lang="lt-LT" dirty="0"/>
          </a:p>
          <a:p>
            <a:endParaRPr lang="lt-LT" dirty="0"/>
          </a:p>
          <a:p>
            <a:r>
              <a:rPr lang="lt-LT" sz="2400" b="1" dirty="0" err="1">
                <a:latin typeface="Times New Roman" panose="02020603050405020304" pitchFamily="18" charset="0"/>
                <a:cs typeface="Times New Roman" panose="02020603050405020304" pitchFamily="18" charset="0"/>
              </a:rPr>
              <a:t>Steam</a:t>
            </a:r>
            <a:r>
              <a:rPr lang="lt-LT" sz="2400" b="1" dirty="0">
                <a:latin typeface="Times New Roman" panose="02020603050405020304" pitchFamily="18" charset="0"/>
                <a:cs typeface="Times New Roman" panose="02020603050405020304" pitchFamily="18" charset="0"/>
              </a:rPr>
              <a:t> veikla ,,Kukurūzų burbuolės“</a:t>
            </a:r>
          </a:p>
          <a:p>
            <a:endParaRPr lang="lt-LT" dirty="0"/>
          </a:p>
        </p:txBody>
      </p:sp>
    </p:spTree>
    <p:extLst>
      <p:ext uri="{BB962C8B-B14F-4D97-AF65-F5344CB8AC3E}">
        <p14:creationId xmlns:p14="http://schemas.microsoft.com/office/powerpoint/2010/main" val="3686530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EB944B-0E63-6FF7-FF6C-CD436A7E8B9D}"/>
              </a:ext>
            </a:extLst>
          </p:cNvPr>
          <p:cNvSpPr txBox="1"/>
          <p:nvPr/>
        </p:nvSpPr>
        <p:spPr>
          <a:xfrm>
            <a:off x="1739348" y="1257300"/>
            <a:ext cx="6465404" cy="4401205"/>
          </a:xfrm>
          <a:prstGeom prst="rect">
            <a:avLst/>
          </a:prstGeom>
          <a:noFill/>
        </p:spPr>
        <p:txBody>
          <a:bodyPr wrap="square" rtlCol="0">
            <a:spAutoFit/>
          </a:bodyPr>
          <a:lstStyle/>
          <a:p>
            <a:r>
              <a:rPr lang="lt-LT" sz="2000" b="1" dirty="0">
                <a:latin typeface="Times New Roman" panose="02020603050405020304" pitchFamily="18" charset="0"/>
                <a:cs typeface="Times New Roman" panose="02020603050405020304" pitchFamily="18" charset="0"/>
              </a:rPr>
              <a:t>Tikslas: </a:t>
            </a:r>
          </a:p>
          <a:p>
            <a:r>
              <a:rPr lang="lt-LT" sz="2000" dirty="0">
                <a:latin typeface="Times New Roman" panose="02020603050405020304" pitchFamily="18" charset="0"/>
                <a:cs typeface="Times New Roman" panose="02020603050405020304" pitchFamily="18" charset="0"/>
              </a:rPr>
              <a:t>Lavinti 4 metų vaikų kūrybiškumą, smulkiąją motoriką, pažinimo gebėjimus ir skatinti tyrinėti gamtines medžiagas.</a:t>
            </a:r>
          </a:p>
          <a:p>
            <a:r>
              <a:rPr lang="lt-LT" sz="2000" b="1" dirty="0">
                <a:latin typeface="Times New Roman" panose="02020603050405020304" pitchFamily="18" charset="0"/>
                <a:cs typeface="Times New Roman" panose="02020603050405020304" pitchFamily="18" charset="0"/>
              </a:rPr>
              <a:t>Uždaviniai:</a:t>
            </a:r>
          </a:p>
          <a:p>
            <a:r>
              <a:rPr lang="lt-LT" sz="2000" dirty="0">
                <a:latin typeface="Times New Roman" panose="02020603050405020304" pitchFamily="18" charset="0"/>
                <a:cs typeface="Times New Roman" panose="02020603050405020304" pitchFamily="18" charset="0"/>
              </a:rPr>
              <a:t>1. Susipažinti su kukurūzų burbuole, jos forma, spalva ir sandara.</a:t>
            </a:r>
          </a:p>
          <a:p>
            <a:r>
              <a:rPr lang="lt-LT" sz="2000" dirty="0">
                <a:latin typeface="Times New Roman" panose="02020603050405020304" pitchFamily="18" charset="0"/>
                <a:cs typeface="Times New Roman" panose="02020603050405020304" pitchFamily="18" charset="0"/>
              </a:rPr>
              <a:t>2. Lavinti pirštų bei rankų judesius, atliekant kūrybinę užduotį.</a:t>
            </a:r>
          </a:p>
          <a:p>
            <a:r>
              <a:rPr lang="lt-LT" sz="2000" dirty="0">
                <a:latin typeface="Times New Roman" panose="02020603050405020304" pitchFamily="18" charset="0"/>
                <a:cs typeface="Times New Roman" panose="02020603050405020304" pitchFamily="18" charset="0"/>
              </a:rPr>
              <a:t>3. Skatinti vaikų savarankiškumą, kūrybiškumą ir gebėjimą dirbti kartu.</a:t>
            </a:r>
          </a:p>
          <a:p>
            <a:endParaRPr lang="lt-LT" sz="2000" dirty="0">
              <a:latin typeface="Times New Roman" panose="02020603050405020304" pitchFamily="18" charset="0"/>
              <a:cs typeface="Times New Roman" panose="02020603050405020304" pitchFamily="18" charset="0"/>
            </a:endParaRPr>
          </a:p>
          <a:p>
            <a:r>
              <a:rPr lang="lt-LT" sz="2000" b="1" dirty="0">
                <a:latin typeface="Times New Roman" panose="02020603050405020304" pitchFamily="18" charset="0"/>
                <a:cs typeface="Times New Roman" panose="02020603050405020304" pitchFamily="18" charset="0"/>
              </a:rPr>
              <a:t>Hipotezė: </a:t>
            </a:r>
            <a:r>
              <a:rPr lang="lt-LT" sz="2000" dirty="0">
                <a:latin typeface="Times New Roman" panose="02020603050405020304" pitchFamily="18" charset="0"/>
                <a:cs typeface="Times New Roman" panose="02020603050405020304" pitchFamily="18" charset="0"/>
              </a:rPr>
              <a:t>Ar tyrinėdami kukurūzų burbuoles ir naudodami jas kūrybinei veiklai vaikai lavins savo pojūčius, smulkiąją motoriką ir kūrybiškumą?</a:t>
            </a:r>
          </a:p>
        </p:txBody>
      </p:sp>
    </p:spTree>
    <p:extLst>
      <p:ext uri="{BB962C8B-B14F-4D97-AF65-F5344CB8AC3E}">
        <p14:creationId xmlns:p14="http://schemas.microsoft.com/office/powerpoint/2010/main" val="1450741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1FD22D-5397-29BD-EF94-7EF6FF02E63D}"/>
              </a:ext>
            </a:extLst>
          </p:cNvPr>
          <p:cNvSpPr txBox="1"/>
          <p:nvPr/>
        </p:nvSpPr>
        <p:spPr>
          <a:xfrm>
            <a:off x="1625048" y="0"/>
            <a:ext cx="6733761" cy="4370427"/>
          </a:xfrm>
          <a:prstGeom prst="rect">
            <a:avLst/>
          </a:prstGeom>
          <a:noFill/>
        </p:spPr>
        <p:txBody>
          <a:bodyPr wrap="square" rtlCol="0">
            <a:spAutoFit/>
          </a:bodyPr>
          <a:lstStyle/>
          <a:p>
            <a:endParaRPr lang="lt-LT" dirty="0">
              <a:latin typeface="Times New Roman" panose="02020603050405020304" pitchFamily="18" charset="0"/>
              <a:cs typeface="Times New Roman" panose="02020603050405020304" pitchFamily="18" charset="0"/>
            </a:endParaRPr>
          </a:p>
          <a:p>
            <a:r>
              <a:rPr lang="lt-LT" sz="2000" b="1" dirty="0">
                <a:latin typeface="Times New Roman" panose="02020603050405020304" pitchFamily="18" charset="0"/>
                <a:cs typeface="Times New Roman" panose="02020603050405020304" pitchFamily="18" charset="0"/>
              </a:rPr>
              <a:t>Ką vaikai veikė?</a:t>
            </a:r>
          </a:p>
          <a:p>
            <a:endParaRPr lang="lt-LT" sz="2000" dirty="0">
              <a:latin typeface="Times New Roman" panose="02020603050405020304" pitchFamily="18" charset="0"/>
              <a:cs typeface="Times New Roman" panose="02020603050405020304" pitchFamily="18" charset="0"/>
            </a:endParaRPr>
          </a:p>
          <a:p>
            <a:r>
              <a:rPr lang="lt-LT" sz="2000" dirty="0">
                <a:latin typeface="Times New Roman" panose="02020603050405020304" pitchFamily="18" charset="0"/>
                <a:cs typeface="Times New Roman" panose="02020603050405020304" pitchFamily="18" charset="0"/>
              </a:rPr>
              <a:t>Vaikai tyrinėjo kukurūzų burbuoles, apžiūrinėjo jas padidinimo stiklais, stebėjo grūdelių formą, spalvą ir sandarą. Matavo burbuoles, svėrė, lupo ir lukšteno kukurūzų grūdelius, lygino jų dydį bei kiekį, dalijosi savo pastebėjimais ir atradimais. Vėliau atliko meninį darbelį – kūrė kukurūzo </a:t>
            </a:r>
            <a:r>
              <a:rPr lang="lt-LT" sz="2000" dirty="0" err="1">
                <a:latin typeface="Times New Roman" panose="02020603050405020304" pitchFamily="18" charset="0"/>
                <a:cs typeface="Times New Roman" panose="02020603050405020304" pitchFamily="18" charset="0"/>
              </a:rPr>
              <a:t>aplikaciją.Veiklos</a:t>
            </a:r>
            <a:r>
              <a:rPr lang="lt-LT" sz="2000" dirty="0">
                <a:latin typeface="Times New Roman" panose="02020603050405020304" pitchFamily="18" charset="0"/>
                <a:cs typeface="Times New Roman" panose="02020603050405020304" pitchFamily="18" charset="0"/>
              </a:rPr>
              <a:t> metu vaikai lavino smulkiąją motoriką, pastabumą, kūrybiškumą, ugdė pažinimo ir tyrinėjimo gebėjimus, mokėsi stebėti, lyginti, matuoti, sverti ir atrasti naujas kukurūzų savybes.</a:t>
            </a:r>
          </a:p>
          <a:p>
            <a:endParaRPr lang="lt-LT" sz="2000" dirty="0">
              <a:latin typeface="Times New Roman" panose="02020603050405020304" pitchFamily="18" charset="0"/>
              <a:cs typeface="Times New Roman" panose="02020603050405020304" pitchFamily="18" charset="0"/>
            </a:endParaRPr>
          </a:p>
          <a:p>
            <a:endParaRPr lang="lt-LT" sz="2000" dirty="0">
              <a:latin typeface="Times New Roman" panose="02020603050405020304" pitchFamily="18" charset="0"/>
              <a:cs typeface="Times New Roman" panose="02020603050405020304" pitchFamily="18" charset="0"/>
            </a:endParaRPr>
          </a:p>
          <a:p>
            <a:r>
              <a:rPr lang="lt-LT" sz="2000">
                <a:latin typeface="Times New Roman" panose="02020603050405020304" pitchFamily="18" charset="0"/>
                <a:cs typeface="Times New Roman" panose="02020603050405020304" pitchFamily="18" charset="0"/>
              </a:rPr>
              <a:t>Mokytoja : V</a:t>
            </a:r>
            <a:r>
              <a:rPr lang="lt-LT" sz="2000" dirty="0">
                <a:latin typeface="Times New Roman" panose="02020603050405020304" pitchFamily="18" charset="0"/>
                <a:cs typeface="Times New Roman" panose="02020603050405020304" pitchFamily="18" charset="0"/>
              </a:rPr>
              <a:t>. </a:t>
            </a:r>
            <a:r>
              <a:rPr lang="lt-LT" sz="2000" dirty="0" err="1">
                <a:latin typeface="Times New Roman" panose="02020603050405020304" pitchFamily="18" charset="0"/>
                <a:cs typeface="Times New Roman" panose="02020603050405020304" pitchFamily="18" charset="0"/>
              </a:rPr>
              <a:t>Ungurianu</a:t>
            </a:r>
            <a:endParaRPr lang="lt-LT" sz="2000" dirty="0">
              <a:latin typeface="Times New Roman" panose="02020603050405020304" pitchFamily="18" charset="0"/>
              <a:cs typeface="Times New Roman" panose="02020603050405020304" pitchFamily="18" charset="0"/>
            </a:endParaRPr>
          </a:p>
        </p:txBody>
      </p:sp>
      <p:pic>
        <p:nvPicPr>
          <p:cNvPr id="4" name="Paveikslėlis 3">
            <a:extLst>
              <a:ext uri="{FF2B5EF4-FFF2-40B4-BE49-F238E27FC236}">
                <a16:creationId xmlns:a16="http://schemas.microsoft.com/office/drawing/2014/main" id="{D97F72C5-4CDC-13C5-A027-5D9995138CC4}"/>
              </a:ext>
            </a:extLst>
          </p:cNvPr>
          <p:cNvPicPr>
            <a:picLocks noChangeAspect="1"/>
          </p:cNvPicPr>
          <p:nvPr/>
        </p:nvPicPr>
        <p:blipFill>
          <a:blip r:embed="rId2"/>
          <a:stretch>
            <a:fillRect/>
          </a:stretch>
        </p:blipFill>
        <p:spPr>
          <a:xfrm>
            <a:off x="7933083" y="3528391"/>
            <a:ext cx="4081669" cy="3061252"/>
          </a:xfrm>
          <a:prstGeom prst="rect">
            <a:avLst/>
          </a:prstGeom>
        </p:spPr>
      </p:pic>
    </p:spTree>
    <p:extLst>
      <p:ext uri="{BB962C8B-B14F-4D97-AF65-F5344CB8AC3E}">
        <p14:creationId xmlns:p14="http://schemas.microsoft.com/office/powerpoint/2010/main" val="3937307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CFE55B3F-4634-4A41-B146-E6251581E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01648"/>
          </a:xfrm>
          <a:prstGeom prst="rect">
            <a:avLst/>
          </a:prstGeom>
          <a:solidFill>
            <a:srgbClr val="64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aveikslėlis 2">
            <a:extLst>
              <a:ext uri="{FF2B5EF4-FFF2-40B4-BE49-F238E27FC236}">
                <a16:creationId xmlns:a16="http://schemas.microsoft.com/office/drawing/2014/main" id="{9C37834B-8BE6-36C0-96B2-F5DA44A37604}"/>
              </a:ext>
            </a:extLst>
          </p:cNvPr>
          <p:cNvPicPr>
            <a:picLocks noChangeAspect="1"/>
          </p:cNvPicPr>
          <p:nvPr/>
        </p:nvPicPr>
        <p:blipFill>
          <a:blip r:embed="rId2"/>
          <a:srcRect l="11295" r="16623" b="-1"/>
          <a:stretch>
            <a:fillRect/>
          </a:stretch>
        </p:blipFill>
        <p:spPr>
          <a:xfrm>
            <a:off x="20" y="638177"/>
            <a:ext cx="3017500" cy="5581644"/>
          </a:xfrm>
          <a:prstGeom prst="rect">
            <a:avLst/>
          </a:prstGeom>
        </p:spPr>
      </p:pic>
      <p:pic>
        <p:nvPicPr>
          <p:cNvPr id="7" name="Paveikslėlis 6">
            <a:extLst>
              <a:ext uri="{FF2B5EF4-FFF2-40B4-BE49-F238E27FC236}">
                <a16:creationId xmlns:a16="http://schemas.microsoft.com/office/drawing/2014/main" id="{7A787D47-68EA-8391-363E-702E22C1E33E}"/>
              </a:ext>
            </a:extLst>
          </p:cNvPr>
          <p:cNvPicPr>
            <a:picLocks noChangeAspect="1"/>
          </p:cNvPicPr>
          <p:nvPr/>
        </p:nvPicPr>
        <p:blipFill>
          <a:blip r:embed="rId3"/>
          <a:srcRect l="5076" r="16323" b="-3"/>
          <a:stretch>
            <a:fillRect/>
          </a:stretch>
        </p:blipFill>
        <p:spPr>
          <a:xfrm>
            <a:off x="3171272" y="638179"/>
            <a:ext cx="5849456" cy="5581644"/>
          </a:xfrm>
          <a:prstGeom prst="rect">
            <a:avLst/>
          </a:prstGeom>
        </p:spPr>
      </p:pic>
      <p:pic>
        <p:nvPicPr>
          <p:cNvPr id="5" name="Paveikslėlis 4">
            <a:extLst>
              <a:ext uri="{FF2B5EF4-FFF2-40B4-BE49-F238E27FC236}">
                <a16:creationId xmlns:a16="http://schemas.microsoft.com/office/drawing/2014/main" id="{709FCD10-A7A1-E242-CB28-B3290B3D0A9A}"/>
              </a:ext>
            </a:extLst>
          </p:cNvPr>
          <p:cNvPicPr>
            <a:picLocks noChangeAspect="1"/>
          </p:cNvPicPr>
          <p:nvPr/>
        </p:nvPicPr>
        <p:blipFill>
          <a:blip r:embed="rId4"/>
          <a:srcRect l="8683" r="19234" b="-1"/>
          <a:stretch>
            <a:fillRect/>
          </a:stretch>
        </p:blipFill>
        <p:spPr>
          <a:xfrm>
            <a:off x="9174480" y="638178"/>
            <a:ext cx="3017520" cy="5581644"/>
          </a:xfrm>
          <a:prstGeom prst="rect">
            <a:avLst/>
          </a:prstGeom>
        </p:spPr>
      </p:pic>
      <p:sp>
        <p:nvSpPr>
          <p:cNvPr id="14" name="Rectangle 13">
            <a:extLst>
              <a:ext uri="{FF2B5EF4-FFF2-40B4-BE49-F238E27FC236}">
                <a16:creationId xmlns:a16="http://schemas.microsoft.com/office/drawing/2014/main" id="{5CD271E5-55BF-4266-A3A7-CFCC3051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56352"/>
            <a:ext cx="12192000" cy="501648"/>
          </a:xfrm>
          <a:prstGeom prst="rect">
            <a:avLst/>
          </a:prstGeom>
          <a:solidFill>
            <a:srgbClr val="64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5550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a:extLst>
              <a:ext uri="{FF2B5EF4-FFF2-40B4-BE49-F238E27FC236}">
                <a16:creationId xmlns:a16="http://schemas.microsoft.com/office/drawing/2014/main" id="{A4181EE2-23BF-E830-257C-A5B716C57134}"/>
              </a:ext>
            </a:extLst>
          </p:cNvPr>
          <p:cNvPicPr>
            <a:picLocks noChangeAspect="1"/>
          </p:cNvPicPr>
          <p:nvPr/>
        </p:nvPicPr>
        <p:blipFill>
          <a:blip r:embed="rId2"/>
          <a:stretch>
            <a:fillRect/>
          </a:stretch>
        </p:blipFill>
        <p:spPr>
          <a:xfrm>
            <a:off x="7007087" y="511868"/>
            <a:ext cx="4100720" cy="5143500"/>
          </a:xfrm>
          <a:prstGeom prst="rect">
            <a:avLst/>
          </a:prstGeom>
        </p:spPr>
      </p:pic>
      <p:pic>
        <p:nvPicPr>
          <p:cNvPr id="5" name="Paveikslėlis 4">
            <a:extLst>
              <a:ext uri="{FF2B5EF4-FFF2-40B4-BE49-F238E27FC236}">
                <a16:creationId xmlns:a16="http://schemas.microsoft.com/office/drawing/2014/main" id="{6552A8B0-1949-3036-0392-38CE8A705C1C}"/>
              </a:ext>
            </a:extLst>
          </p:cNvPr>
          <p:cNvPicPr>
            <a:picLocks noChangeAspect="1"/>
          </p:cNvPicPr>
          <p:nvPr/>
        </p:nvPicPr>
        <p:blipFill>
          <a:blip r:embed="rId3"/>
          <a:stretch>
            <a:fillRect/>
          </a:stretch>
        </p:blipFill>
        <p:spPr>
          <a:xfrm>
            <a:off x="1689237" y="511867"/>
            <a:ext cx="3857625" cy="5143500"/>
          </a:xfrm>
          <a:prstGeom prst="rect">
            <a:avLst/>
          </a:prstGeom>
        </p:spPr>
      </p:pic>
    </p:spTree>
    <p:extLst>
      <p:ext uri="{BB962C8B-B14F-4D97-AF65-F5344CB8AC3E}">
        <p14:creationId xmlns:p14="http://schemas.microsoft.com/office/powerpoint/2010/main" val="2086358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1">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aveikslėlis 6">
            <a:extLst>
              <a:ext uri="{FF2B5EF4-FFF2-40B4-BE49-F238E27FC236}">
                <a16:creationId xmlns:a16="http://schemas.microsoft.com/office/drawing/2014/main" id="{7F66187D-DA63-0BD1-4ACE-357BEE4A738F}"/>
              </a:ext>
            </a:extLst>
          </p:cNvPr>
          <p:cNvPicPr>
            <a:picLocks noChangeAspect="1"/>
          </p:cNvPicPr>
          <p:nvPr/>
        </p:nvPicPr>
        <p:blipFill>
          <a:blip r:embed="rId2"/>
          <a:srcRect t="18425" r="-1" b="37904"/>
          <a:stretch>
            <a:fillRect/>
          </a:stretch>
        </p:blipFill>
        <p:spPr>
          <a:xfrm rot="16200000">
            <a:off x="-1168120" y="1532364"/>
            <a:ext cx="6514565" cy="3793268"/>
          </a:xfrm>
          <a:prstGeom prst="rect">
            <a:avLst/>
          </a:prstGeom>
        </p:spPr>
      </p:pic>
      <p:pic>
        <p:nvPicPr>
          <p:cNvPr id="3" name="Paveikslėlis 2">
            <a:extLst>
              <a:ext uri="{FF2B5EF4-FFF2-40B4-BE49-F238E27FC236}">
                <a16:creationId xmlns:a16="http://schemas.microsoft.com/office/drawing/2014/main" id="{4867C9E1-23C7-B4C1-3ECD-0136BB538C67}"/>
              </a:ext>
            </a:extLst>
          </p:cNvPr>
          <p:cNvPicPr>
            <a:picLocks noChangeAspect="1"/>
          </p:cNvPicPr>
          <p:nvPr/>
        </p:nvPicPr>
        <p:blipFill>
          <a:blip r:embed="rId3"/>
          <a:srcRect l="22636" r="33351" b="-1"/>
          <a:stretch>
            <a:fillRect/>
          </a:stretch>
        </p:blipFill>
        <p:spPr>
          <a:xfrm>
            <a:off x="4184538" y="171716"/>
            <a:ext cx="3822924" cy="6514565"/>
          </a:xfrm>
          <a:prstGeom prst="rect">
            <a:avLst/>
          </a:prstGeom>
        </p:spPr>
      </p:pic>
      <p:pic>
        <p:nvPicPr>
          <p:cNvPr id="5" name="Paveikslėlis 4">
            <a:extLst>
              <a:ext uri="{FF2B5EF4-FFF2-40B4-BE49-F238E27FC236}">
                <a16:creationId xmlns:a16="http://schemas.microsoft.com/office/drawing/2014/main" id="{1F65DE45-BE03-99D5-AB29-AF31FF5FA25F}"/>
              </a:ext>
            </a:extLst>
          </p:cNvPr>
          <p:cNvPicPr>
            <a:picLocks noChangeAspect="1"/>
          </p:cNvPicPr>
          <p:nvPr/>
        </p:nvPicPr>
        <p:blipFill>
          <a:blip r:embed="rId4"/>
          <a:srcRect l="3685" r="18559" b="-3"/>
          <a:stretch>
            <a:fillRect/>
          </a:stretch>
        </p:blipFill>
        <p:spPr>
          <a:xfrm>
            <a:off x="8188032" y="171716"/>
            <a:ext cx="3799007" cy="6514565"/>
          </a:xfrm>
          <a:prstGeom prst="rect">
            <a:avLst/>
          </a:prstGeom>
        </p:spPr>
      </p:pic>
    </p:spTree>
    <p:extLst>
      <p:ext uri="{BB962C8B-B14F-4D97-AF65-F5344CB8AC3E}">
        <p14:creationId xmlns:p14="http://schemas.microsoft.com/office/powerpoint/2010/main" val="1505366575"/>
      </p:ext>
    </p:extLst>
  </p:cSld>
  <p:clrMapOvr>
    <a:masterClrMapping/>
  </p:clrMapOvr>
</p:sld>
</file>

<file path=ppt/theme/theme1.xml><?xml version="1.0" encoding="utf-8"?>
<a:theme xmlns:a="http://schemas.openxmlformats.org/drawingml/2006/main" name="Šnabždesys">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19</TotalTime>
  <Words>188</Words>
  <Application>Microsoft Office PowerPoint</Application>
  <PresentationFormat>Plačiaekranė</PresentationFormat>
  <Paragraphs>20</Paragraphs>
  <Slides>6</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6</vt:i4>
      </vt:variant>
    </vt:vector>
  </HeadingPairs>
  <TitlesOfParts>
    <vt:vector size="11" baseType="lpstr">
      <vt:lpstr>Arial</vt:lpstr>
      <vt:lpstr>Century Gothic</vt:lpstr>
      <vt:lpstr>Times New Roman</vt:lpstr>
      <vt:lpstr>Wingdings 3</vt:lpstr>
      <vt:lpstr>Šnabždesys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 un</dc:creator>
  <cp:lastModifiedBy>vi un</cp:lastModifiedBy>
  <cp:revision>1</cp:revision>
  <dcterms:created xsi:type="dcterms:W3CDTF">2026-10-10T04:59:13Z</dcterms:created>
  <dcterms:modified xsi:type="dcterms:W3CDTF">2026-10-10T05:18:59Z</dcterms:modified>
</cp:coreProperties>
</file>